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8" r:id="rId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BF7"/>
    <a:srgbClr val="D90000"/>
    <a:srgbClr val="05794C"/>
    <a:srgbClr val="AC5A48"/>
    <a:srgbClr val="3B5E1C"/>
    <a:srgbClr val="217821"/>
    <a:srgbClr val="FF7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5332" autoAdjust="0"/>
  </p:normalViewPr>
  <p:slideViewPr>
    <p:cSldViewPr snapToGrid="0">
      <p:cViewPr varScale="1">
        <p:scale>
          <a:sx n="80" d="100"/>
          <a:sy n="80" d="100"/>
        </p:scale>
        <p:origin x="30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1" cy="496888"/>
          </a:xfrm>
          <a:prstGeom prst="rect">
            <a:avLst/>
          </a:prstGeom>
        </p:spPr>
        <p:txBody>
          <a:bodyPr vert="horz" lIns="91419" tIns="45709" rIns="91419" bIns="45709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1" cy="496888"/>
          </a:xfrm>
          <a:prstGeom prst="rect">
            <a:avLst/>
          </a:prstGeom>
        </p:spPr>
        <p:txBody>
          <a:bodyPr vert="horz" lIns="91419" tIns="45709" rIns="91419" bIns="45709" rtlCol="0"/>
          <a:lstStyle>
            <a:lvl1pPr algn="r">
              <a:defRPr sz="1200"/>
            </a:lvl1pPr>
          </a:lstStyle>
          <a:p>
            <a:fld id="{ED829876-2EA0-4EA8-BA7B-650BEEBFC2FB}" type="datetimeFigureOut">
              <a:rPr lang="de-DE" smtClean="0"/>
              <a:t>22.03.2023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9" tIns="45709" rIns="91419" bIns="45709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1" y="4776789"/>
            <a:ext cx="5438775" cy="3908425"/>
          </a:xfrm>
          <a:prstGeom prst="rect">
            <a:avLst/>
          </a:prstGeom>
        </p:spPr>
        <p:txBody>
          <a:bodyPr vert="horz" lIns="91419" tIns="45709" rIns="91419" bIns="45709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1" cy="496888"/>
          </a:xfrm>
          <a:prstGeom prst="rect">
            <a:avLst/>
          </a:prstGeom>
        </p:spPr>
        <p:txBody>
          <a:bodyPr vert="horz" lIns="91419" tIns="45709" rIns="91419" bIns="45709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1" cy="496888"/>
          </a:xfrm>
          <a:prstGeom prst="rect">
            <a:avLst/>
          </a:prstGeom>
        </p:spPr>
        <p:txBody>
          <a:bodyPr vert="horz" lIns="91419" tIns="45709" rIns="91419" bIns="45709" rtlCol="0" anchor="b"/>
          <a:lstStyle>
            <a:lvl1pPr algn="r">
              <a:defRPr sz="1200"/>
            </a:lvl1pPr>
          </a:lstStyle>
          <a:p>
            <a:fld id="{A1821E87-54F8-4665-A57D-32616C5C71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5032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3452-DBAA-403A-B165-2154C3DCBF75}" type="datetimeFigureOut">
              <a:rPr lang="de-DE" smtClean="0"/>
              <a:t>22.03.2023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3D9-7F8E-40BB-935E-A491B9BBCE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1766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3452-DBAA-403A-B165-2154C3DCBF75}" type="datetimeFigureOut">
              <a:rPr lang="de-DE" smtClean="0"/>
              <a:t>22.03.2023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3D9-7F8E-40BB-935E-A491B9BBCE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9251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3452-DBAA-403A-B165-2154C3DCBF75}" type="datetimeFigureOut">
              <a:rPr lang="de-DE" smtClean="0"/>
              <a:t>22.03.2023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3D9-7F8E-40BB-935E-A491B9BBCE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180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3452-DBAA-403A-B165-2154C3DCBF75}" type="datetimeFigureOut">
              <a:rPr lang="de-DE" smtClean="0"/>
              <a:t>22.03.2023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3D9-7F8E-40BB-935E-A491B9BBCE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6991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3452-DBAA-403A-B165-2154C3DCBF75}" type="datetimeFigureOut">
              <a:rPr lang="de-DE" smtClean="0"/>
              <a:t>22.03.2023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3D9-7F8E-40BB-935E-A491B9BBCE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537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3452-DBAA-403A-B165-2154C3DCBF75}" type="datetimeFigureOut">
              <a:rPr lang="de-DE" smtClean="0"/>
              <a:t>22.03.2023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3D9-7F8E-40BB-935E-A491B9BBCE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608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3452-DBAA-403A-B165-2154C3DCBF75}" type="datetimeFigureOut">
              <a:rPr lang="de-DE" smtClean="0"/>
              <a:t>22.03.2023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3D9-7F8E-40BB-935E-A491B9BBCE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9465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3452-DBAA-403A-B165-2154C3DCBF75}" type="datetimeFigureOut">
              <a:rPr lang="de-DE" smtClean="0"/>
              <a:t>22.03.2023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3D9-7F8E-40BB-935E-A491B9BBCE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3953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3452-DBAA-403A-B165-2154C3DCBF75}" type="datetimeFigureOut">
              <a:rPr lang="de-DE" smtClean="0"/>
              <a:t>22.03.2023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3D9-7F8E-40BB-935E-A491B9BBCE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6712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3452-DBAA-403A-B165-2154C3DCBF75}" type="datetimeFigureOut">
              <a:rPr lang="de-DE" smtClean="0"/>
              <a:t>22.03.2023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3D9-7F8E-40BB-935E-A491B9BBCE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0104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3452-DBAA-403A-B165-2154C3DCBF75}" type="datetimeFigureOut">
              <a:rPr lang="de-DE" smtClean="0"/>
              <a:t>22.03.2023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3D9-7F8E-40BB-935E-A491B9BBCE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5343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F3452-DBAA-403A-B165-2154C3DCBF75}" type="datetimeFigureOut">
              <a:rPr lang="de-DE" smtClean="0"/>
              <a:t>22.03.2023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E63D9-7F8E-40BB-935E-A491B9BBCE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6422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flanzenschutzdienst.at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0" y="3845158"/>
            <a:ext cx="6858000" cy="52464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0" y="653144"/>
            <a:ext cx="6858000" cy="3242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7441" y="1980570"/>
            <a:ext cx="6443118" cy="1034699"/>
          </a:xfrm>
        </p:spPr>
        <p:txBody>
          <a:bodyPr>
            <a:noAutofit/>
          </a:bodyPr>
          <a:lstStyle/>
          <a:p>
            <a:pPr algn="ctr">
              <a:spcBef>
                <a:spcPts val="600"/>
              </a:spcBef>
              <a:spcAft>
                <a:spcPts val="1800"/>
              </a:spcAft>
            </a:pPr>
            <a:r>
              <a:rPr lang="de-DE" sz="28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Handlungsplan</a:t>
            </a:r>
            <a:r>
              <a:rPr lang="de-DE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de-DE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sz="1600" dirty="0" smtClean="0">
                <a:solidFill>
                  <a:schemeClr val="accent1">
                    <a:lumMod val="50000"/>
                  </a:schemeClr>
                </a:solidFill>
              </a:rPr>
              <a:t>für Unternehmen, </a:t>
            </a:r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die gemäß </a:t>
            </a:r>
            <a:r>
              <a:rPr lang="de-DE" sz="1600" dirty="0" smtClean="0">
                <a:solidFill>
                  <a:schemeClr val="accent1">
                    <a:lumMod val="50000"/>
                  </a:schemeClr>
                </a:solidFill>
              </a:rPr>
              <a:t>Artikel </a:t>
            </a:r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89 der Verordnung (EU) 2016/2031 zur Ausstellung von Pflanzenpässen ermächtigt </a:t>
            </a:r>
            <a:r>
              <a:rPr lang="de-DE" sz="1600" dirty="0" smtClean="0">
                <a:solidFill>
                  <a:schemeClr val="accent1">
                    <a:lumMod val="50000"/>
                  </a:schemeClr>
                </a:solidFill>
              </a:rPr>
              <a:t>sind</a:t>
            </a:r>
            <a:endParaRPr lang="de-DE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-26123" y="9091593"/>
            <a:ext cx="6918960" cy="8144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de-DE" sz="9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Dieser Plan </a:t>
            </a:r>
            <a:r>
              <a:rPr lang="de-DE" sz="9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kommt zur Anwendung im Falle eines Verdachts </a:t>
            </a:r>
            <a:r>
              <a:rPr lang="de-DE" sz="9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oder </a:t>
            </a:r>
            <a:r>
              <a:rPr lang="de-DE" sz="9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 Feststellung des Auftretens eines </a:t>
            </a:r>
            <a:r>
              <a:rPr lang="de-DE" sz="9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geregelten Pflanzenschädlings. Der Handlungsplan </a:t>
            </a:r>
            <a:r>
              <a:rPr lang="de-DE" sz="9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gemäß VO (EU) 2019/827 enthält die ersten Schritte und Maßnahmen, die im Verdachtsfall </a:t>
            </a:r>
            <a:r>
              <a:rPr lang="de-DE" sz="9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oder der Feststellung einzuhalten </a:t>
            </a:r>
            <a:r>
              <a:rPr lang="de-DE" sz="9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sind. Dabei sind betriebsspezifische Besonderheiten zu berücksichtigen und die Aufgaben und Zuständigkeiten im Einzelnen </a:t>
            </a:r>
            <a:r>
              <a:rPr lang="de-DE" sz="9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festzulegen. Weitere </a:t>
            </a:r>
            <a:r>
              <a:rPr lang="de-DE" sz="9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Schritte zur Abklärung des Verdachts sind vom zuständigen Amtlichen Pflanzenschutzdienst des jeweiligen Bundeslandes anzuordnen. Den Anweisungen des </a:t>
            </a:r>
            <a:r>
              <a:rPr lang="de-DE" sz="9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Amtlichen Pflanzenschutzdienstes </a:t>
            </a:r>
            <a:r>
              <a:rPr lang="de-DE" sz="9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ist Folge zu leisten</a:t>
            </a:r>
            <a:r>
              <a:rPr lang="de-DE" sz="9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Weitere Informationen unter: </a:t>
            </a:r>
            <a:r>
              <a:rPr lang="de-DE" sz="9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www.pflanzenschutzdienst.at</a:t>
            </a:r>
            <a:endParaRPr lang="de-DE" sz="900" dirty="0" smtClean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de-DE" sz="900" dirty="0" smtClean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de-DE" sz="9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de-DE" sz="9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9793" y="248"/>
            <a:ext cx="1695450" cy="57150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0344" b="11462"/>
          <a:stretch/>
        </p:blipFill>
        <p:spPr>
          <a:xfrm>
            <a:off x="76200" y="738664"/>
            <a:ext cx="1491343" cy="11113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pic>
        <p:nvPicPr>
          <p:cNvPr id="15" name="Grafik 14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0885" b="11877"/>
          <a:stretch/>
        </p:blipFill>
        <p:spPr>
          <a:xfrm flipH="1">
            <a:off x="5348896" y="738665"/>
            <a:ext cx="1432904" cy="1070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6" name="Rechteck 5"/>
          <p:cNvSpPr/>
          <p:nvPr/>
        </p:nvSpPr>
        <p:spPr>
          <a:xfrm>
            <a:off x="78377" y="722811"/>
            <a:ext cx="6703423" cy="1271022"/>
          </a:xfrm>
          <a:prstGeom prst="rect">
            <a:avLst/>
          </a:prstGeom>
          <a:noFill/>
          <a:ln w="254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Inhaltsplatzhalter 2"/>
          <p:cNvSpPr txBox="1">
            <a:spLocks/>
          </p:cNvSpPr>
          <p:nvPr/>
        </p:nvSpPr>
        <p:spPr>
          <a:xfrm>
            <a:off x="76200" y="5835031"/>
            <a:ext cx="6705600" cy="17005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de-DE" sz="1400" b="1" dirty="0" smtClean="0">
                <a:solidFill>
                  <a:srgbClr val="D9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Folgenden Maßnahmen des Handlungsplans ist Folge zu leisten:</a:t>
            </a:r>
            <a:endParaRPr lang="de-DE" sz="1400" b="1" dirty="0">
              <a:solidFill>
                <a:srgbClr val="D9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de-DE" sz="14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de-DE" sz="14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lle Mitarbeiter:innen im Unternehmen informieren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de-DE" sz="14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de-DE" sz="14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ein Verbringen von </a:t>
            </a:r>
            <a:r>
              <a:rPr lang="de-DE" sz="14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befallenen oder </a:t>
            </a:r>
            <a:r>
              <a:rPr lang="de-DE" sz="14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befallsverdächtigen Pflanzen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de-DE" sz="14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Verkauf </a:t>
            </a:r>
            <a:r>
              <a:rPr lang="de-DE" sz="14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aussetzen und </a:t>
            </a:r>
            <a:r>
              <a:rPr lang="de-DE" sz="14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erste Erhebungen zur Rückverfolgung starten</a:t>
            </a:r>
            <a:endParaRPr lang="de-DE" sz="14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de-DE" sz="14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getrennte Lagerung und Kennzeichnung der betreffenden Pflanzen sicherstellen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de-DE" sz="14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Zutritt beschränken und gegebenenfalls Hygienemaßnahmen einhalten</a:t>
            </a:r>
            <a:endParaRPr lang="de-DE" sz="14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1012317" y="1100787"/>
            <a:ext cx="175894" cy="70788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!</a:t>
            </a:r>
            <a:endParaRPr lang="de-DE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8" name="Titel 1"/>
          <p:cNvSpPr txBox="1">
            <a:spLocks/>
          </p:cNvSpPr>
          <p:nvPr/>
        </p:nvSpPr>
        <p:spPr>
          <a:xfrm>
            <a:off x="1542944" y="848898"/>
            <a:ext cx="3861498" cy="10346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</a:pPr>
            <a:r>
              <a:rPr lang="de-DE" sz="19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Mit der Ausstellung des Pflanzenpasses wird die Freiheit von geregelten Pflanzenschädlingen bestätigt</a:t>
            </a:r>
            <a:endParaRPr lang="de-DE" sz="19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5651524" y="1063966"/>
            <a:ext cx="175894" cy="70788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!</a:t>
            </a:r>
            <a:endParaRPr lang="de-DE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0" y="2981073"/>
            <a:ext cx="68580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500" b="1" dirty="0" smtClean="0">
                <a:solidFill>
                  <a:srgbClr val="D9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Verdachtsfällen </a:t>
            </a:r>
            <a:r>
              <a:rPr lang="de-DE" sz="1500" b="1" dirty="0">
                <a:solidFill>
                  <a:srgbClr val="D9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oder </a:t>
            </a:r>
            <a:r>
              <a:rPr lang="de-DE" sz="1500" b="1" dirty="0" smtClean="0">
                <a:solidFill>
                  <a:srgbClr val="D9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 Feststellung des Auftretens eines geregelten Pflanzenschädlings ist unverzüglich folgende </a:t>
            </a:r>
            <a:r>
              <a:rPr lang="de-DE" sz="1500" b="1" dirty="0">
                <a:solidFill>
                  <a:srgbClr val="D9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Personen </a:t>
            </a:r>
            <a:r>
              <a:rPr lang="de-DE" sz="1500" b="1" dirty="0" smtClean="0">
                <a:solidFill>
                  <a:srgbClr val="D9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im Unternehmen zu </a:t>
            </a:r>
            <a:r>
              <a:rPr lang="de-DE" sz="1500" b="1" dirty="0">
                <a:solidFill>
                  <a:srgbClr val="D9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informieren:</a:t>
            </a:r>
          </a:p>
        </p:txBody>
      </p:sp>
      <p:sp>
        <p:nvSpPr>
          <p:cNvPr id="19" name="Rechteck 18"/>
          <p:cNvSpPr/>
          <p:nvPr/>
        </p:nvSpPr>
        <p:spPr>
          <a:xfrm>
            <a:off x="0" y="3836087"/>
            <a:ext cx="6858000" cy="1827859"/>
          </a:xfrm>
          <a:prstGeom prst="rect">
            <a:avLst/>
          </a:prstGeom>
          <a:solidFill>
            <a:schemeClr val="bg1"/>
          </a:solidFill>
          <a:ln w="254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Titel 1"/>
          <p:cNvSpPr txBox="1">
            <a:spLocks/>
          </p:cNvSpPr>
          <p:nvPr/>
        </p:nvSpPr>
        <p:spPr>
          <a:xfrm>
            <a:off x="177629" y="3896918"/>
            <a:ext cx="6502742" cy="1706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lang="de-DE" sz="16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Name: </a:t>
            </a:r>
            <a:r>
              <a:rPr lang="de-DE" sz="14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…………………………………………………………………………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de-DE" sz="13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(Person, die für den ständigen Kontakt dem zuständigen Amtlichen Pflanzenschutzdienst zur Verfügung steht)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de-DE" sz="14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Tel.: ………………………………………………………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de-DE" sz="14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E-Mail: …………………………………………………………</a:t>
            </a:r>
            <a:endParaRPr lang="de-DE" sz="14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76200" y="5787486"/>
            <a:ext cx="6705600" cy="1897654"/>
          </a:xfrm>
          <a:prstGeom prst="rect">
            <a:avLst/>
          </a:prstGeom>
          <a:noFill/>
          <a:ln w="254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/>
          <p:cNvSpPr/>
          <p:nvPr/>
        </p:nvSpPr>
        <p:spPr>
          <a:xfrm>
            <a:off x="76200" y="2961552"/>
            <a:ext cx="6705601" cy="795578"/>
          </a:xfrm>
          <a:prstGeom prst="rect">
            <a:avLst/>
          </a:prstGeom>
          <a:noFill/>
          <a:ln w="254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/>
          <p:cNvSpPr/>
          <p:nvPr/>
        </p:nvSpPr>
        <p:spPr>
          <a:xfrm>
            <a:off x="0" y="7778760"/>
            <a:ext cx="6858000" cy="285838"/>
          </a:xfrm>
          <a:prstGeom prst="rect">
            <a:avLst/>
          </a:prstGeom>
          <a:solidFill>
            <a:schemeClr val="bg1"/>
          </a:solidFill>
          <a:ln w="254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0" y="7753487"/>
            <a:ext cx="614011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14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</a:t>
            </a:r>
            <a:r>
              <a:rPr lang="de-DE" sz="1400" b="1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uständiger Amtlicher Pflanzenschutzdienst</a:t>
            </a:r>
          </a:p>
          <a:p>
            <a:pPr algn="ctr"/>
            <a:r>
              <a:rPr lang="de-DE" sz="1400" b="1" dirty="0" smtClean="0"/>
              <a:t>Amtlicher </a:t>
            </a:r>
            <a:r>
              <a:rPr lang="de-DE" sz="1400" b="1" dirty="0"/>
              <a:t>Pflanzenschutzdienst </a:t>
            </a:r>
            <a:r>
              <a:rPr lang="de-DE" sz="1400" b="1" dirty="0" smtClean="0"/>
              <a:t>OÖ</a:t>
            </a:r>
            <a:endParaRPr lang="de-AT" sz="1400" dirty="0"/>
          </a:p>
          <a:p>
            <a:pPr algn="ctr"/>
            <a:r>
              <a:rPr lang="de-DE" sz="1400" dirty="0" smtClean="0"/>
              <a:t>T.: +43 </a:t>
            </a:r>
            <a:r>
              <a:rPr lang="de-DE" sz="1400" dirty="0" smtClean="0"/>
              <a:t>50 6902 1414  </a:t>
            </a:r>
            <a:r>
              <a:rPr lang="de-DE" sz="1400" dirty="0"/>
              <a:t/>
            </a:r>
            <a:br>
              <a:rPr lang="de-DE" sz="1400" dirty="0"/>
            </a:br>
            <a:r>
              <a:rPr lang="de-DE" sz="1400" dirty="0"/>
              <a:t>M</a:t>
            </a:r>
            <a:r>
              <a:rPr lang="de-DE" sz="1400" dirty="0" smtClean="0"/>
              <a:t>.: </a:t>
            </a:r>
            <a:r>
              <a:rPr lang="de-DE" sz="1400" dirty="0" smtClean="0"/>
              <a:t>pflanzenschutzdienst@lk-ooe.at  </a:t>
            </a:r>
            <a:r>
              <a:rPr lang="de-DE" sz="1400" dirty="0"/>
              <a:t/>
            </a:r>
            <a:br>
              <a:rPr lang="de-DE" sz="1400" dirty="0"/>
            </a:br>
            <a:r>
              <a:rPr lang="de-AT" sz="1400" dirty="0"/>
              <a:t>https://www.pflanzenschutzdienst.at/kontakte-bundeslaender/oberoesterreich/</a:t>
            </a:r>
            <a:endParaRPr lang="de-DE" sz="1400" dirty="0" smtClean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8294" y="7644352"/>
            <a:ext cx="1073506" cy="107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44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233</Words>
  <Application>Microsoft Office PowerPoint</Application>
  <PresentationFormat>A4-Papier (210 x 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Tahoma</vt:lpstr>
      <vt:lpstr>Wingdings</vt:lpstr>
      <vt:lpstr>Office</vt:lpstr>
      <vt:lpstr>Handlungsplan für Unternehmen, die gemäß Artikel 89 der Verordnung (EU) 2016/2031 zur Ausstellung von Pflanzenpässen ermächtigt sind</vt:lpstr>
    </vt:vector>
  </TitlesOfParts>
  <Company>Landwirtschaftkammer Niedersachen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Verdacht oder Feststellung eines Quarantäneschädlings?</dc:title>
  <dc:creator>Christine Hübert</dc:creator>
  <cp:lastModifiedBy>Scharsching Vanessa</cp:lastModifiedBy>
  <cp:revision>119</cp:revision>
  <cp:lastPrinted>2023-03-22T12:25:26Z</cp:lastPrinted>
  <dcterms:created xsi:type="dcterms:W3CDTF">2020-03-20T06:49:17Z</dcterms:created>
  <dcterms:modified xsi:type="dcterms:W3CDTF">2023-03-22T12:25:40Z</dcterms:modified>
</cp:coreProperties>
</file>